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</p:sldMasterIdLst>
  <p:notesMasterIdLst>
    <p:notesMasterId r:id="rId32"/>
  </p:notesMasterIdLst>
  <p:sldIdLst>
    <p:sldId id="256" r:id="rId7"/>
    <p:sldId id="257" r:id="rId8"/>
    <p:sldId id="263" r:id="rId9"/>
    <p:sldId id="258" r:id="rId10"/>
    <p:sldId id="259" r:id="rId11"/>
    <p:sldId id="282" r:id="rId12"/>
    <p:sldId id="260" r:id="rId13"/>
    <p:sldId id="262" r:id="rId14"/>
    <p:sldId id="264" r:id="rId15"/>
    <p:sldId id="265" r:id="rId16"/>
    <p:sldId id="267" r:id="rId17"/>
    <p:sldId id="268" r:id="rId18"/>
    <p:sldId id="275" r:id="rId19"/>
    <p:sldId id="266" r:id="rId20"/>
    <p:sldId id="274" r:id="rId21"/>
    <p:sldId id="281" r:id="rId22"/>
    <p:sldId id="279" r:id="rId23"/>
    <p:sldId id="273" r:id="rId24"/>
    <p:sldId id="276" r:id="rId25"/>
    <p:sldId id="272" r:id="rId26"/>
    <p:sldId id="280" r:id="rId27"/>
    <p:sldId id="277" r:id="rId28"/>
    <p:sldId id="269" r:id="rId29"/>
    <p:sldId id="283" r:id="rId30"/>
    <p:sldId id="270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6" d="100"/>
          <a:sy n="36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 /><Relationship Id="rId13" Type="http://schemas.openxmlformats.org/officeDocument/2006/relationships/slide" Target="slides/slide7.xml" /><Relationship Id="rId18" Type="http://schemas.openxmlformats.org/officeDocument/2006/relationships/slide" Target="slides/slide12.xml" /><Relationship Id="rId26" Type="http://schemas.openxmlformats.org/officeDocument/2006/relationships/slide" Target="slides/slide20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5.xml" /><Relationship Id="rId34" Type="http://schemas.openxmlformats.org/officeDocument/2006/relationships/viewProps" Target="viewProps.xml" /><Relationship Id="rId7" Type="http://schemas.openxmlformats.org/officeDocument/2006/relationships/slide" Target="slides/slide1.xml" /><Relationship Id="rId12" Type="http://schemas.openxmlformats.org/officeDocument/2006/relationships/slide" Target="slides/slide6.xml" /><Relationship Id="rId17" Type="http://schemas.openxmlformats.org/officeDocument/2006/relationships/slide" Target="slides/slide11.xml" /><Relationship Id="rId25" Type="http://schemas.openxmlformats.org/officeDocument/2006/relationships/slide" Target="slides/slide19.xml" /><Relationship Id="rId33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0.xml" /><Relationship Id="rId20" Type="http://schemas.openxmlformats.org/officeDocument/2006/relationships/slide" Target="slides/slide14.xml" /><Relationship Id="rId29" Type="http://schemas.openxmlformats.org/officeDocument/2006/relationships/slide" Target="slides/slide23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5.xml" /><Relationship Id="rId24" Type="http://schemas.openxmlformats.org/officeDocument/2006/relationships/slide" Target="slides/slide18.xml" /><Relationship Id="rId32" Type="http://schemas.openxmlformats.org/officeDocument/2006/relationships/notesMaster" Target="notesMasters/notesMaster1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9.xml" /><Relationship Id="rId23" Type="http://schemas.openxmlformats.org/officeDocument/2006/relationships/slide" Target="slides/slide17.xml" /><Relationship Id="rId28" Type="http://schemas.openxmlformats.org/officeDocument/2006/relationships/slide" Target="slides/slide22.xml" /><Relationship Id="rId36" Type="http://schemas.openxmlformats.org/officeDocument/2006/relationships/tableStyles" Target="tableStyles.xml" /><Relationship Id="rId10" Type="http://schemas.openxmlformats.org/officeDocument/2006/relationships/slide" Target="slides/slide4.xml" /><Relationship Id="rId19" Type="http://schemas.openxmlformats.org/officeDocument/2006/relationships/slide" Target="slides/slide13.xml" /><Relationship Id="rId31" Type="http://schemas.openxmlformats.org/officeDocument/2006/relationships/slide" Target="slides/slide25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3.xml" /><Relationship Id="rId14" Type="http://schemas.openxmlformats.org/officeDocument/2006/relationships/slide" Target="slides/slide8.xml" /><Relationship Id="rId22" Type="http://schemas.openxmlformats.org/officeDocument/2006/relationships/slide" Target="slides/slide16.xml" /><Relationship Id="rId27" Type="http://schemas.openxmlformats.org/officeDocument/2006/relationships/slide" Target="slides/slide21.xml" /><Relationship Id="rId30" Type="http://schemas.openxmlformats.org/officeDocument/2006/relationships/slide" Target="slides/slide24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BCEF99-00EB-4A47-8DCB-373D56AA4F54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CBDCFD3-EE9E-4529-945C-0C0951BF254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DCFD3-EE9E-4529-945C-0C0951BF2543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137BAC3-8D22-4DB5-94F3-B890BF99A43B}" type="datetimeFigureOut">
              <a:rPr lang="ar-SA" smtClean="0"/>
              <a:pPr/>
              <a:t>18/06/1440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738610-E474-4A6C-B9A0-895E1FB4835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6.jpe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hyperlink" Target="http://wpcontent.answers.com/wikipedia/commons/thumb/3/3d/1GZX_Haemoglobin.png/300px-1GZX_Haemoglobin.png" TargetMode="Externa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35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35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gif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46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 /><Relationship Id="rId1" Type="http://schemas.openxmlformats.org/officeDocument/2006/relationships/slideLayout" Target="../slideLayouts/slideLayout13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 /><Relationship Id="rId1" Type="http://schemas.openxmlformats.org/officeDocument/2006/relationships/slideLayout" Target="../slideLayouts/slideLayout13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5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efa.org/index.php/%D8%A7%D9%84%D8%A3%D8%AD%D9%85%D8%A7%D8%B6_%D8%A7%D9%84%D8%A3%D9%85%D9%8A%D9%86%D9%8A%D8%A9" TargetMode="External" /><Relationship Id="rId2" Type="http://schemas.openxmlformats.org/officeDocument/2006/relationships/hyperlink" Target="http://www.marefa.org/index.php/%D8%A7%D9%84%D8%A8%D8%A8%D8%AA%D9%8A%D8%AF%D8%A7%D8%AA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://www.marefa.org/index.php?title=%D9%84%D9%88%D8%B3%D9%8A%D9%84_%D8%AC%D9%84%D8%A7%D8%B3%D9%8A%D9%84_%D8%AA%D8%A7%D9%8A%D8%B1%D9%88%D8%B2%D9%8A%D9%84_%D8%B3%D9%8A%D8%B3%D8%AA%D8%A7%D9%8A%D9%8A%D9%86&amp;action=edit&amp;redlink=1" TargetMode="Externa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-glutamate" TargetMode="External" /><Relationship Id="rId2" Type="http://schemas.openxmlformats.org/officeDocument/2006/relationships/hyperlink" Target="http://en.wikipedia.org/wiki/L-cysteine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gif" /><Relationship Id="rId4" Type="http://schemas.openxmlformats.org/officeDocument/2006/relationships/hyperlink" Target="http://en.wikipedia.org/wiki/Glycine" TargetMode="Externa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3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9915" y="0"/>
            <a:ext cx="2154085" cy="2357430"/>
          </a:xfrm>
          <a:prstGeom prst="rect">
            <a:avLst/>
          </a:prstGeom>
        </p:spPr>
      </p:pic>
      <p:pic>
        <p:nvPicPr>
          <p:cNvPr id="3" name="صورة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3314"/>
            <a:ext cx="8954730" cy="2928934"/>
          </a:xfrm>
          <a:prstGeom prst="rect">
            <a:avLst/>
          </a:prstGeom>
        </p:spPr>
      </p:pic>
      <p:pic>
        <p:nvPicPr>
          <p:cNvPr id="5" name="صورة 4" descr="993476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71462"/>
            <a:ext cx="2518741" cy="2571768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500166" y="2000240"/>
            <a:ext cx="67249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الببتيدات</a:t>
            </a:r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والبروتينات</a:t>
            </a:r>
            <a:b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Proteins</a:t>
            </a:r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&amp; 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Peptides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>
            <a:normAutofit fontScale="85000" lnSpcReduction="10000"/>
          </a:bodyPr>
          <a:lstStyle/>
          <a:p>
            <a:r>
              <a:rPr lang="ar-SA" b="1" u="sng" dirty="0">
                <a:solidFill>
                  <a:srgbClr val="FF0000"/>
                </a:solidFill>
              </a:rPr>
              <a:t>2- البروتينات المقترنة</a:t>
            </a:r>
            <a:r>
              <a:rPr lang="en-US" b="1" u="sng" dirty="0">
                <a:solidFill>
                  <a:srgbClr val="FF0000"/>
                </a:solidFill>
              </a:rPr>
              <a:t>Conjugated Proteins</a:t>
            </a:r>
            <a:r>
              <a:rPr lang="ar-SA" b="1" u="sng" dirty="0">
                <a:solidFill>
                  <a:srgbClr val="FF0000"/>
                </a:solidFill>
              </a:rPr>
              <a:t> : </a:t>
            </a:r>
          </a:p>
          <a:p>
            <a:r>
              <a:rPr lang="ar-SA" b="1" dirty="0"/>
              <a:t>وهى البروتينات التي تنتج عند تحللها أحماض </a:t>
            </a:r>
            <a:r>
              <a:rPr lang="ar-SA" b="1" dirty="0" err="1"/>
              <a:t>أمينية</a:t>
            </a:r>
            <a:r>
              <a:rPr lang="ar-SA" b="1" dirty="0"/>
              <a:t> و مكونات أخرى قد تكون عضوية أو غير عضوية </a:t>
            </a:r>
          </a:p>
          <a:p>
            <a:r>
              <a:rPr lang="ar-SA" b="1" i="1" u="sng" dirty="0">
                <a:solidFill>
                  <a:srgbClr val="00B050"/>
                </a:solidFill>
              </a:rPr>
              <a:t>أمثلة:</a:t>
            </a:r>
            <a:br>
              <a:rPr lang="ar-SA" b="1" dirty="0"/>
            </a:br>
            <a:r>
              <a:rPr lang="ar-SA" b="1" dirty="0"/>
              <a:t>1- البروتينات النووية ( النيوكلوبروتين): وهى البروتينات المرتبطة بالاحماض النووية وموجودة في نواة الخلية والسيتوبلازم</a:t>
            </a:r>
            <a:br>
              <a:rPr lang="ar-SA" b="1" dirty="0"/>
            </a:br>
            <a:r>
              <a:rPr lang="ar-SA" b="1" dirty="0"/>
              <a:t>2‌- البروتينات الفسفورية (الفوسفوبروتين): وهى البروتينات المرتبطة بحمض الفسفوريك وتوجد فى كازين اللبن </a:t>
            </a:r>
            <a:br>
              <a:rPr lang="ar-SA" b="1" dirty="0"/>
            </a:br>
            <a:r>
              <a:rPr lang="ar-SA" b="1" dirty="0"/>
              <a:t>3‌- البروتينات الملونة : وهى البروتينات المرتبطة بصبغات النبات مثل االبروتينات الكاروتينية والبروتينات الكلوروفيلية </a:t>
            </a:r>
            <a:br>
              <a:rPr lang="ar-SA" b="1" dirty="0"/>
            </a:br>
            <a:r>
              <a:rPr lang="ar-SA" b="1" dirty="0"/>
              <a:t>4‌- بروتينات المتصلة بحلقة البورفورين في الدم .الهيموجلوبين</a:t>
            </a:r>
            <a:br>
              <a:rPr lang="ar-SA" b="1" dirty="0"/>
            </a:br>
            <a:r>
              <a:rPr lang="ar-SA" b="1" dirty="0"/>
              <a:t>5‌- البروتينات </a:t>
            </a:r>
            <a:r>
              <a:rPr lang="ar-SA" b="1" dirty="0" err="1"/>
              <a:t>الدهنية</a:t>
            </a:r>
            <a:r>
              <a:rPr lang="ar-SA" b="1" dirty="0"/>
              <a:t> (</a:t>
            </a:r>
            <a:r>
              <a:rPr lang="ar-SA" b="1" dirty="0" err="1"/>
              <a:t>الليبوبروتين</a:t>
            </a:r>
            <a:r>
              <a:rPr lang="ar-SA" b="1" dirty="0"/>
              <a:t>): وهى البروتينات المرتبطة </a:t>
            </a:r>
            <a:r>
              <a:rPr lang="ar-SA" b="1" dirty="0" err="1"/>
              <a:t>بالاحماض</a:t>
            </a:r>
            <a:r>
              <a:rPr lang="ar-SA" b="1" dirty="0"/>
              <a:t> </a:t>
            </a:r>
            <a:r>
              <a:rPr lang="ar-SA" b="1" dirty="0" err="1"/>
              <a:t>الدهنية</a:t>
            </a:r>
            <a:r>
              <a:rPr lang="ar-SA" b="1" dirty="0"/>
              <a:t> وتوجد </a:t>
            </a:r>
            <a:r>
              <a:rPr lang="ar-SA" b="1" dirty="0" err="1"/>
              <a:t>فى</a:t>
            </a:r>
            <a:r>
              <a:rPr lang="ar-SA" b="1" dirty="0"/>
              <a:t> </a:t>
            </a:r>
            <a:r>
              <a:rPr lang="ar-SA" b="1" dirty="0" err="1"/>
              <a:t>الاغشية</a:t>
            </a:r>
            <a:r>
              <a:rPr lang="ar-SA" b="1" dirty="0"/>
              <a:t> الحيوية </a:t>
            </a:r>
          </a:p>
          <a:p>
            <a:r>
              <a:rPr lang="ar-SA" b="1" i="1" dirty="0"/>
              <a:t>6-</a:t>
            </a:r>
            <a:r>
              <a:rPr lang="ar-SA" b="1" i="1" dirty="0" err="1"/>
              <a:t>الجليكوبروتين</a:t>
            </a:r>
            <a:r>
              <a:rPr lang="ar-SA" b="1" i="1" dirty="0"/>
              <a:t>: بروتينات مرتبطة بالسكريات</a:t>
            </a:r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</a:rPr>
              <a:t>3</a:t>
            </a:r>
            <a:r>
              <a:rPr lang="ar-SA" i="1" u="sng" dirty="0">
                <a:solidFill>
                  <a:srgbClr val="FF0000"/>
                </a:solidFill>
              </a:rPr>
              <a:t>- بروتينات مشتقة</a:t>
            </a:r>
            <a:r>
              <a:rPr lang="en-US" i="1" u="sng" dirty="0" err="1">
                <a:solidFill>
                  <a:srgbClr val="FF0000"/>
                </a:solidFill>
              </a:rPr>
              <a:t>Deriyed</a:t>
            </a:r>
            <a:r>
              <a:rPr lang="en-US" i="1" u="sng" dirty="0">
                <a:solidFill>
                  <a:srgbClr val="FF0000"/>
                </a:solidFill>
              </a:rPr>
              <a:t> Proteins</a:t>
            </a:r>
            <a:endParaRPr lang="ar-SA" i="1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643050"/>
            <a:ext cx="8501122" cy="4525963"/>
          </a:xfrm>
        </p:spPr>
        <p:txBody>
          <a:bodyPr>
            <a:normAutofit/>
          </a:bodyPr>
          <a:lstStyle/>
          <a:p>
            <a:pPr>
              <a:buFont typeface="Wingdings"/>
              <a:buChar char="v"/>
            </a:pPr>
            <a:r>
              <a:rPr lang="ar-SA" dirty="0"/>
              <a:t>هو كل بروتين ينتج من عمليات فصل الارتباط في البروتينات المقترنة أو </a:t>
            </a:r>
            <a:r>
              <a:rPr lang="ar-SA" dirty="0" err="1"/>
              <a:t>التميؤ</a:t>
            </a:r>
            <a:r>
              <a:rPr lang="ar-SA" dirty="0"/>
              <a:t> الجزئي للبروتينات البسيطة أو تغير الطبيعة الأساسية لأي بروتين في عملية الإفساد </a:t>
            </a:r>
            <a:r>
              <a:rPr lang="en-US" dirty="0"/>
              <a:t>Denaturation</a:t>
            </a:r>
            <a:r>
              <a:rPr lang="ar-SA" dirty="0"/>
              <a:t> حيث تخرج عن حالتها الطبيعية </a:t>
            </a:r>
          </a:p>
          <a:p>
            <a:pPr>
              <a:buFont typeface="Wingdings"/>
              <a:buChar char="v"/>
            </a:pPr>
            <a:r>
              <a:rPr lang="ar-SA" dirty="0"/>
              <a:t>وتنتج بفعل إنزيمي أو كيميائي</a:t>
            </a:r>
          </a:p>
          <a:p>
            <a:pPr>
              <a:buFont typeface="Wingdings"/>
              <a:buChar char="v"/>
            </a:pPr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1</a:t>
            </a:r>
            <a:r>
              <a:rPr lang="ar-SA" i="1" u="sng" dirty="0">
                <a:solidFill>
                  <a:srgbClr val="FF0000"/>
                </a:solidFill>
              </a:rPr>
              <a:t>- بروتينات ذات شكل كروي </a:t>
            </a:r>
            <a:r>
              <a:rPr lang="en-US" i="1" u="sng" dirty="0">
                <a:solidFill>
                  <a:srgbClr val="FF0000"/>
                </a:solidFill>
              </a:rPr>
              <a:t>Globular Proteins</a:t>
            </a:r>
          </a:p>
          <a:p>
            <a:r>
              <a:rPr lang="ar-SA" dirty="0"/>
              <a:t>تلتف السلسلة أو السلاسل </a:t>
            </a:r>
            <a:r>
              <a:rPr lang="ar-SA" dirty="0" err="1"/>
              <a:t>الببتيدية</a:t>
            </a:r>
            <a:r>
              <a:rPr lang="ar-SA" dirty="0"/>
              <a:t> لهذه البروتينات على بعضها بقوة لتكون جزيء ذو شكل كروي أو بيضاوي </a:t>
            </a:r>
          </a:p>
          <a:p>
            <a:r>
              <a:rPr lang="ar-SA" dirty="0"/>
              <a:t>ولها أهمية وظيفية في نقل العناصر اللازمة لحياة الخلية مثل (الإنزيمات- الهيموجلوبين-الالبيومين في الدم)</a:t>
            </a:r>
          </a:p>
          <a:p>
            <a:r>
              <a:rPr lang="ar-SA" dirty="0"/>
              <a:t>تذوب البروتينات الكروية </a:t>
            </a:r>
          </a:p>
          <a:p>
            <a:pPr>
              <a:buNone/>
            </a:pPr>
            <a:r>
              <a:rPr lang="ar-SA" dirty="0"/>
              <a:t>بسهولة في الماء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000100" y="292222"/>
            <a:ext cx="73507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تقسيم البروتينات حسب الصفات الطبيعية</a:t>
            </a:r>
          </a:p>
        </p:txBody>
      </p:sp>
      <p:pic>
        <p:nvPicPr>
          <p:cNvPr id="27650" name="Picture 2" descr="مشاهدة الصورة بالحجم الكامل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357694"/>
            <a:ext cx="3324243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</a:rPr>
              <a:t>2</a:t>
            </a:r>
            <a:r>
              <a:rPr lang="ar-SA" i="1" u="sng" dirty="0">
                <a:solidFill>
                  <a:srgbClr val="FF0000"/>
                </a:solidFill>
              </a:rPr>
              <a:t>- بروتينات خيطية </a:t>
            </a:r>
            <a:r>
              <a:rPr lang="ar-SA" i="1" u="sng" dirty="0" err="1">
                <a:solidFill>
                  <a:srgbClr val="FF0000"/>
                </a:solidFill>
              </a:rPr>
              <a:t>أوليفية</a:t>
            </a:r>
            <a:r>
              <a:rPr lang="ar-SA" i="1" u="sng" dirty="0">
                <a:solidFill>
                  <a:srgbClr val="FF0000"/>
                </a:solidFill>
              </a:rPr>
              <a:t> </a:t>
            </a:r>
            <a:r>
              <a:rPr lang="en-US" i="1" u="sng" dirty="0" err="1">
                <a:solidFill>
                  <a:srgbClr val="FF0000"/>
                </a:solidFill>
              </a:rPr>
              <a:t>FibrousProteins</a:t>
            </a:r>
            <a:endParaRPr lang="ar-SA" i="1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لها وظائف تركيبية مثل الكولاجين الموجود في الأنسجة الضامة</a:t>
            </a:r>
          </a:p>
          <a:p>
            <a:r>
              <a:rPr lang="ar-SA" dirty="0" err="1"/>
              <a:t>الكيراتين</a:t>
            </a:r>
            <a:r>
              <a:rPr lang="ar-SA" dirty="0"/>
              <a:t> الموجود في الشعر والريش والأظافر</a:t>
            </a:r>
          </a:p>
          <a:p>
            <a:r>
              <a:rPr lang="ar-SA" dirty="0"/>
              <a:t>تعتبر البروتينات الليفية عديمة الذوبان في الماء</a:t>
            </a:r>
          </a:p>
        </p:txBody>
      </p:sp>
      <p:pic>
        <p:nvPicPr>
          <p:cNvPr id="4" name="صورة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357430"/>
            <a:ext cx="1928826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 descr="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429132"/>
            <a:ext cx="1704980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500198"/>
          </a:xfrm>
        </p:spPr>
        <p:txBody>
          <a:bodyPr>
            <a:no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                    </a:t>
            </a:r>
            <a:br>
              <a:rPr lang="ar-SA" sz="3200" b="1" dirty="0">
                <a:solidFill>
                  <a:srgbClr val="FF0000"/>
                </a:solidFill>
              </a:rPr>
            </a:br>
            <a:r>
              <a:rPr lang="ar-SA" sz="3200" b="1" dirty="0">
                <a:solidFill>
                  <a:srgbClr val="FF0000"/>
                </a:solidFill>
              </a:rPr>
              <a:t>                   التركيب البنائي للبروتينات</a:t>
            </a:r>
            <a:br>
              <a:rPr lang="ar-SA" sz="2800" b="1" dirty="0">
                <a:solidFill>
                  <a:srgbClr val="FF0000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ينقسم إلى أربع أقسام</a:t>
            </a:r>
            <a:br>
              <a:rPr lang="ar-SA" sz="2800" b="1" dirty="0">
                <a:solidFill>
                  <a:srgbClr val="FF0000"/>
                </a:solidFill>
              </a:rPr>
            </a:br>
            <a:r>
              <a:rPr lang="ar-SA" sz="2800" b="1" dirty="0">
                <a:solidFill>
                  <a:srgbClr val="FF0000"/>
                </a:solidFill>
              </a:rPr>
              <a:t>                      1  - التركيب أو البناء الأولي</a:t>
            </a:r>
            <a:br>
              <a:rPr lang="ar-SA" sz="2800" b="1" dirty="0">
                <a:solidFill>
                  <a:srgbClr val="FF0000"/>
                </a:solidFill>
              </a:rPr>
            </a:br>
            <a:r>
              <a:rPr lang="ar-SA" sz="2800" b="1" dirty="0">
                <a:solidFill>
                  <a:srgbClr val="FF0000"/>
                </a:solidFill>
              </a:rPr>
              <a:t>                             </a:t>
            </a:r>
            <a:r>
              <a:rPr lang="en-US" sz="2800" b="1" dirty="0">
                <a:solidFill>
                  <a:srgbClr val="FF0000"/>
                </a:solidFill>
              </a:rPr>
              <a:t>Primary structure</a:t>
            </a:r>
            <a:br>
              <a:rPr lang="ar-SA" sz="2800" dirty="0">
                <a:solidFill>
                  <a:srgbClr val="FF0000"/>
                </a:solidFill>
              </a:rPr>
            </a:b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0100" y="2071678"/>
            <a:ext cx="7933588" cy="4176722"/>
          </a:xfrm>
        </p:spPr>
        <p:txBody>
          <a:bodyPr>
            <a:normAutofit/>
          </a:bodyPr>
          <a:lstStyle/>
          <a:p>
            <a:r>
              <a:rPr lang="ar-SA" sz="2800" b="1" dirty="0"/>
              <a:t>هو عبارة عن بروتين تكون فيه الأحماض </a:t>
            </a:r>
            <a:r>
              <a:rPr lang="ar-SA" sz="2800" b="1" dirty="0" err="1"/>
              <a:t>الأمينية</a:t>
            </a:r>
            <a:r>
              <a:rPr lang="ar-SA" sz="2800" b="1" dirty="0"/>
              <a:t> مرتبطة مع بعضها البعض بواسطة روابط </a:t>
            </a:r>
            <a:r>
              <a:rPr lang="ar-SA" sz="2800" b="1" dirty="0" err="1"/>
              <a:t>ببتيدية</a:t>
            </a:r>
            <a:r>
              <a:rPr lang="ar-SA" sz="2800" b="1" dirty="0"/>
              <a:t> في ترتيب خطي </a:t>
            </a:r>
          </a:p>
          <a:p>
            <a:r>
              <a:rPr lang="ar-SA" sz="2800" b="1" dirty="0"/>
              <a:t>لا توجد أي روابط أو قوى أخرى بين الأحماض </a:t>
            </a:r>
            <a:r>
              <a:rPr lang="ar-SA" sz="2800" b="1" dirty="0" err="1"/>
              <a:t>الأمينية</a:t>
            </a:r>
            <a:endParaRPr lang="ar-SA" sz="2800" b="1" dirty="0"/>
          </a:p>
          <a:p>
            <a:pPr>
              <a:buNone/>
            </a:pPr>
            <a:br>
              <a:rPr lang="ar-SA" b="1" dirty="0"/>
            </a:br>
            <a:endParaRPr lang="ar-SA" dirty="0"/>
          </a:p>
        </p:txBody>
      </p:sp>
      <p:pic>
        <p:nvPicPr>
          <p:cNvPr id="4" name="صورة 3" descr="image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929066"/>
            <a:ext cx="8234406" cy="20556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2</a:t>
            </a:r>
            <a:r>
              <a:rPr lang="ar-SA" sz="4000" b="1" dirty="0">
                <a:solidFill>
                  <a:srgbClr val="FF0000"/>
                </a:solidFill>
              </a:rPr>
              <a:t>- التركيب أو البناء الثانوي</a:t>
            </a:r>
            <a:br>
              <a:rPr lang="ar-SA" sz="4000" b="1" dirty="0">
                <a:solidFill>
                  <a:srgbClr val="FF0000"/>
                </a:solidFill>
              </a:rPr>
            </a:br>
            <a:r>
              <a:rPr lang="ar-SA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Secondary structure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4697427"/>
          </a:xfrm>
        </p:spPr>
        <p:txBody>
          <a:bodyPr>
            <a:normAutofit/>
          </a:bodyPr>
          <a:lstStyle/>
          <a:p>
            <a:pPr algn="just"/>
            <a:r>
              <a:rPr lang="ar-SA" sz="2400" b="1" dirty="0" err="1"/>
              <a:t>تتنظم</a:t>
            </a:r>
            <a:r>
              <a:rPr lang="ar-SA" sz="2400" b="1" dirty="0"/>
              <a:t> السلاسل </a:t>
            </a:r>
            <a:r>
              <a:rPr lang="ar-SA" sz="2400" b="1" dirty="0" err="1"/>
              <a:t>الببتيدية</a:t>
            </a:r>
            <a:r>
              <a:rPr lang="ar-SA" sz="2400" b="1" dirty="0"/>
              <a:t> </a:t>
            </a:r>
            <a:r>
              <a:rPr lang="ar-SA" sz="2400" b="1" dirty="0" err="1"/>
              <a:t>فى</a:t>
            </a:r>
            <a:r>
              <a:rPr lang="ar-SA" sz="2400" b="1" dirty="0"/>
              <a:t> شكل </a:t>
            </a:r>
            <a:r>
              <a:rPr lang="ar-SA" sz="2400" b="1" dirty="0" err="1"/>
              <a:t>لولبى</a:t>
            </a:r>
            <a:r>
              <a:rPr lang="ar-SA" sz="2400" b="1" dirty="0"/>
              <a:t> </a:t>
            </a:r>
            <a:r>
              <a:rPr lang="en-US" sz="2400" b="1" dirty="0"/>
              <a:t> (Helical) </a:t>
            </a:r>
            <a:r>
              <a:rPr lang="ar-SA" sz="2400" b="1" dirty="0"/>
              <a:t>أو في شكل صفائح مطوية </a:t>
            </a:r>
            <a:r>
              <a:rPr lang="en-US" sz="2400" b="1" dirty="0"/>
              <a:t>Pleated sheet) </a:t>
            </a:r>
            <a:r>
              <a:rPr lang="ar-SA" sz="2400" b="1" dirty="0"/>
              <a:t>) أو يشكل عشوائي </a:t>
            </a:r>
            <a:r>
              <a:rPr lang="en-US" sz="2400" b="1" dirty="0"/>
              <a:t>(Random)</a:t>
            </a:r>
            <a:endParaRPr lang="ar-SA" sz="2400" b="1" dirty="0"/>
          </a:p>
          <a:p>
            <a:pPr algn="just"/>
            <a:r>
              <a:rPr lang="ar-SA" sz="2400" b="1" dirty="0"/>
              <a:t>ويساعد على تنظيم البروتينات بتلك الأشكال تكون روابط هيدروجينية بين ذرة الهيدروجين التابعة لمجموعة الأمين في أحد الأحماض </a:t>
            </a:r>
            <a:r>
              <a:rPr lang="ar-SA" sz="2400" b="1" dirty="0" err="1"/>
              <a:t>الأمينية</a:t>
            </a:r>
            <a:r>
              <a:rPr lang="ar-SA" sz="2400" b="1" dirty="0"/>
              <a:t> وذرة الأوكسجين التابعة لمجموعة </a:t>
            </a:r>
            <a:r>
              <a:rPr lang="ar-SA" sz="2400" b="1" dirty="0" err="1"/>
              <a:t>الكربوكسيل</a:t>
            </a:r>
            <a:r>
              <a:rPr lang="ar-SA" sz="2400" b="1" dirty="0"/>
              <a:t> التابعة لحامض أميني آخر </a:t>
            </a:r>
            <a:r>
              <a:rPr lang="en-US" sz="2400" b="1" dirty="0"/>
              <a:t>C=O </a:t>
            </a:r>
            <a:r>
              <a:rPr lang="en-US" sz="2400" b="1" dirty="0">
                <a:solidFill>
                  <a:srgbClr val="FF0000"/>
                </a:solidFill>
              </a:rPr>
              <a:t> ----- </a:t>
            </a:r>
            <a:r>
              <a:rPr lang="en-US" sz="2400" b="1" dirty="0"/>
              <a:t>H-N)</a:t>
            </a:r>
            <a:r>
              <a:rPr lang="ar-SA" sz="2400" b="1" dirty="0"/>
              <a:t> </a:t>
            </a:r>
            <a:r>
              <a:rPr lang="en-US" sz="2400" b="1" dirty="0"/>
              <a:t> </a:t>
            </a:r>
            <a:r>
              <a:rPr lang="ar-SA" sz="2400" b="1" dirty="0"/>
              <a:t>) يبعد عن الأول بثلاث وحدات </a:t>
            </a:r>
            <a:r>
              <a:rPr lang="ar-SA" sz="2400" b="1" dirty="0" err="1"/>
              <a:t>أمينية</a:t>
            </a:r>
            <a:r>
              <a:rPr lang="ar-SA" sz="2400" b="1" dirty="0"/>
              <a:t> في السلسلة </a:t>
            </a:r>
            <a:r>
              <a:rPr lang="ar-SA" sz="2400" b="1" dirty="0" err="1"/>
              <a:t>الببتيدية</a:t>
            </a:r>
            <a:r>
              <a:rPr lang="ar-SA" sz="2400" b="1" dirty="0"/>
              <a:t> الواحدة أو تكون الرابطة الهيدروجينية بين سلسلتين </a:t>
            </a:r>
            <a:r>
              <a:rPr lang="ar-SA" sz="2400" b="1" dirty="0" err="1"/>
              <a:t>ببتيدية</a:t>
            </a:r>
            <a:r>
              <a:rPr lang="ar-SA" sz="2400" b="1" dirty="0"/>
              <a:t> تكرار الروابط الهيدروجينية بهذه الطريقة يعطى للجزيء شكلا حلزونيا.</a:t>
            </a:r>
          </a:p>
          <a:p>
            <a:pPr algn="just"/>
            <a:endParaRPr lang="ar-SA" sz="2400" b="1" dirty="0"/>
          </a:p>
        </p:txBody>
      </p:sp>
      <p:pic>
        <p:nvPicPr>
          <p:cNvPr id="4" name="صورة 3" descr="fig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472010"/>
            <a:ext cx="7286676" cy="231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6_B-shee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313"/>
          <a:stretch>
            <a:fillRect/>
          </a:stretch>
        </p:blipFill>
        <p:spPr bwMode="auto">
          <a:xfrm>
            <a:off x="5715008" y="1285860"/>
            <a:ext cx="2820834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ch6_A-hlx"/>
          <p:cNvPicPr>
            <a:picLocks noChangeAspect="1" noChangeArrowheads="1"/>
          </p:cNvPicPr>
          <p:nvPr/>
        </p:nvPicPr>
        <p:blipFill>
          <a:blip r:embed="rId3" cstate="print"/>
          <a:srcRect t="13245" b="6622"/>
          <a:stretch>
            <a:fillRect/>
          </a:stretch>
        </p:blipFill>
        <p:spPr bwMode="auto">
          <a:xfrm>
            <a:off x="1262066" y="1643050"/>
            <a:ext cx="3810000" cy="3929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5429256" y="571480"/>
            <a:ext cx="25717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شكل الصفائح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428728" y="642918"/>
            <a:ext cx="25717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شكل الحلزوني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643438" y="357166"/>
            <a:ext cx="40719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400" b="1" dirty="0"/>
              <a:t>تلتف أجزاء السلسلة على هيئة لولب يميني كل دورة مؤلفة من 3,6 وحدة من الأحماض </a:t>
            </a:r>
            <a:r>
              <a:rPr lang="ar-SA" sz="2400" b="1" dirty="0" err="1"/>
              <a:t>الأمينية</a:t>
            </a:r>
            <a:r>
              <a:rPr lang="ar-SA" sz="2400" b="1" dirty="0"/>
              <a:t> وتبرز مجموعاتها الجانبية</a:t>
            </a:r>
            <a:r>
              <a:rPr lang="en-US" sz="2400" b="1" dirty="0"/>
              <a:t>(R) </a:t>
            </a:r>
            <a:r>
              <a:rPr lang="ar-SA" sz="2400" b="1" dirty="0"/>
              <a:t> حول محيط اللولب بعيدا عن المحور وفي هذا البناء الملتف تأخذ مجموعة </a:t>
            </a:r>
            <a:r>
              <a:rPr lang="en-US" sz="2400" b="1" dirty="0"/>
              <a:t>N-H</a:t>
            </a:r>
            <a:r>
              <a:rPr lang="ar-SA" sz="2400" b="1" dirty="0"/>
              <a:t>و</a:t>
            </a:r>
            <a:r>
              <a:rPr lang="en-US" sz="2400" b="1" dirty="0"/>
              <a:t> C=O  </a:t>
            </a:r>
            <a:r>
              <a:rPr lang="ar-SA" sz="2400" b="1" dirty="0"/>
              <a:t>اتجاهات محددة تتيح تكون رابطة هيدروجينية</a:t>
            </a:r>
          </a:p>
          <a:p>
            <a:pPr algn="just">
              <a:buBlip>
                <a:blip r:embed="rId2"/>
              </a:buBlip>
            </a:pPr>
            <a:r>
              <a:rPr lang="ar-SA" sz="2400" b="1" dirty="0"/>
              <a:t>يتخذ الشكل الحلزوني المظهر الليفي </a:t>
            </a:r>
            <a:r>
              <a:rPr lang="en-US" sz="2400" b="1" dirty="0" err="1"/>
              <a:t>Fiprous</a:t>
            </a:r>
            <a:r>
              <a:rPr lang="en-US" sz="2400" b="1" dirty="0"/>
              <a:t>) </a:t>
            </a:r>
            <a:r>
              <a:rPr lang="ar-SA" sz="2400" b="1" dirty="0"/>
              <a:t>)مثل بروتين الكولاجين المكون للألياف البيضاء. </a:t>
            </a:r>
          </a:p>
          <a:p>
            <a:pPr algn="just">
              <a:buBlip>
                <a:blip r:embed="rId2"/>
              </a:buBlip>
            </a:pPr>
            <a:r>
              <a:rPr lang="ar-SA" sz="2400" b="1" dirty="0"/>
              <a:t>هذا النوع من البروتينات غير قابلة للذوبان في الماء مثل بروتينات الشعر والأظافر. </a:t>
            </a:r>
          </a:p>
        </p:txBody>
      </p:sp>
      <p:pic>
        <p:nvPicPr>
          <p:cNvPr id="5" name="صورة 4" descr="secondary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4143404" cy="5995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3-التركيب أو البناء </a:t>
            </a:r>
            <a:r>
              <a:rPr lang="ar-SA" b="1" dirty="0" err="1"/>
              <a:t>الثالثي</a:t>
            </a:r>
            <a:r>
              <a:rPr lang="en-US" b="1" dirty="0"/>
              <a:t>Tertiary structure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>
            <a:normAutofit fontScale="77500" lnSpcReduction="20000"/>
          </a:bodyPr>
          <a:lstStyle/>
          <a:p>
            <a:r>
              <a:rPr lang="ar-SA" dirty="0"/>
              <a:t>تلتف السلاسل </a:t>
            </a:r>
            <a:r>
              <a:rPr lang="ar-SA" dirty="0" err="1"/>
              <a:t>الببتيدية</a:t>
            </a:r>
            <a:r>
              <a:rPr lang="ar-SA" dirty="0"/>
              <a:t> وتنطوي وتنثني حتى تصبح على شكل كروي مثل كرة صوف النسيج وذلك بفعل عدة عوامل وروابط:</a:t>
            </a:r>
          </a:p>
          <a:p>
            <a:r>
              <a:rPr lang="ar-SA" dirty="0"/>
              <a:t>1- </a:t>
            </a:r>
            <a:r>
              <a:rPr lang="ar-SA" i="1" u="sng" dirty="0">
                <a:solidFill>
                  <a:srgbClr val="0070C0"/>
                </a:solidFill>
              </a:rPr>
              <a:t>الروابط الأيونية أو تكون </a:t>
            </a:r>
            <a:r>
              <a:rPr lang="ar-SA" i="1" u="sng" dirty="0" err="1">
                <a:solidFill>
                  <a:srgbClr val="0070C0"/>
                </a:solidFill>
              </a:rPr>
              <a:t>الاملاح</a:t>
            </a:r>
            <a:r>
              <a:rPr lang="ar-SA" dirty="0"/>
              <a:t>: </a:t>
            </a:r>
            <a:r>
              <a:rPr lang="ar-SA" sz="3100" dirty="0"/>
              <a:t>بين مجموعة </a:t>
            </a:r>
            <a:r>
              <a:rPr lang="ar-SA" sz="3100" dirty="0" err="1"/>
              <a:t>كربوكسيل</a:t>
            </a:r>
            <a:r>
              <a:rPr lang="ar-SA" sz="3100" dirty="0"/>
              <a:t> حرة في أحد طرفي متعدد </a:t>
            </a:r>
            <a:r>
              <a:rPr lang="ar-SA" sz="3100" dirty="0" err="1"/>
              <a:t>الببتيدات</a:t>
            </a:r>
            <a:r>
              <a:rPr lang="ar-SA" sz="3100" dirty="0"/>
              <a:t> ومجموعة أمين حرة في </a:t>
            </a:r>
          </a:p>
          <a:p>
            <a:r>
              <a:rPr lang="ar-SA" sz="3100" dirty="0"/>
              <a:t>الطرف الآخر المتعدد </a:t>
            </a:r>
            <a:r>
              <a:rPr lang="ar-SA" sz="3100" dirty="0" err="1"/>
              <a:t>الببتيدات</a:t>
            </a:r>
            <a:r>
              <a:rPr lang="ar-SA" sz="3100" dirty="0"/>
              <a:t>. </a:t>
            </a:r>
          </a:p>
          <a:p>
            <a:r>
              <a:rPr lang="ar-SA" dirty="0"/>
              <a:t>2- تكون رابطة ثنائي الكبريت(</a:t>
            </a:r>
            <a:r>
              <a:rPr lang="en-US" dirty="0">
                <a:solidFill>
                  <a:srgbClr val="0070C0"/>
                </a:solidFill>
              </a:rPr>
              <a:t>S-S</a:t>
            </a:r>
            <a:r>
              <a:rPr lang="ar-SA" dirty="0">
                <a:solidFill>
                  <a:srgbClr val="0070C0"/>
                </a:solidFill>
              </a:rPr>
              <a:t>):</a:t>
            </a:r>
            <a:r>
              <a:rPr lang="ar-SA" dirty="0"/>
              <a:t>وهو ينشا من أكسدة وحدتين متقابلتين من الحامض </a:t>
            </a:r>
            <a:r>
              <a:rPr lang="ar-SA" dirty="0" err="1"/>
              <a:t>الاميني</a:t>
            </a:r>
            <a:r>
              <a:rPr lang="ar-SA" dirty="0"/>
              <a:t> </a:t>
            </a:r>
            <a:r>
              <a:rPr lang="ar-SA" dirty="0" err="1"/>
              <a:t>السيستيين</a:t>
            </a:r>
            <a:r>
              <a:rPr lang="ar-SA" dirty="0"/>
              <a:t> فيتكون ارتباط</a:t>
            </a:r>
            <a:r>
              <a:rPr lang="en-US" dirty="0">
                <a:solidFill>
                  <a:srgbClr val="0070C0"/>
                </a:solidFill>
              </a:rPr>
              <a:t>S-S</a:t>
            </a:r>
            <a:r>
              <a:rPr lang="en-US" dirty="0"/>
              <a:t> </a:t>
            </a:r>
            <a:r>
              <a:rPr lang="ar-SA" dirty="0"/>
              <a:t> </a:t>
            </a:r>
          </a:p>
          <a:p>
            <a:r>
              <a:rPr lang="ar-SA" dirty="0"/>
              <a:t>3- </a:t>
            </a:r>
            <a:r>
              <a:rPr lang="ar-SA" i="1" u="sng" dirty="0">
                <a:solidFill>
                  <a:srgbClr val="0070C0"/>
                </a:solidFill>
              </a:rPr>
              <a:t>الفعل المتبادل بين المجموعات النافرة من الماء </a:t>
            </a:r>
            <a:r>
              <a:rPr lang="ar-SA" dirty="0"/>
              <a:t>حيث تتجمع قرب بعضها محاطة ببيئة مشابهه بطبيعتها فتدفن نفسها في طيات بالبروتين بعيدا عن الوسط المائي</a:t>
            </a:r>
          </a:p>
          <a:p>
            <a:r>
              <a:rPr lang="ar-SA" dirty="0"/>
              <a:t>4- </a:t>
            </a:r>
            <a:r>
              <a:rPr lang="ar-SA" i="1" u="sng" dirty="0">
                <a:solidFill>
                  <a:srgbClr val="0070C0"/>
                </a:solidFill>
              </a:rPr>
              <a:t>الروابط الهيدروجينية</a:t>
            </a:r>
            <a:r>
              <a:rPr lang="ar-SA" dirty="0"/>
              <a:t>: حيث تتكون بين المجموعات الجانبية للوحدات المشتركة في السلسلة بحيث تكون بارزة على السطح</a:t>
            </a:r>
          </a:p>
        </p:txBody>
      </p:sp>
      <p:pic>
        <p:nvPicPr>
          <p:cNvPr id="4" name="صورة 3" descr="tratu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1714512" cy="2166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شكل يوضح أنواع الروابط في البناء الثلاثي</a:t>
            </a:r>
          </a:p>
        </p:txBody>
      </p:sp>
      <p:pic>
        <p:nvPicPr>
          <p:cNvPr id="4" name="عنصر نائب للمحتوى 3" descr="49179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46243"/>
            <a:ext cx="6958329" cy="47402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5143504" y="1916660"/>
            <a:ext cx="3143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= الفعل المتبادل بين المجموعات النافرة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ar-SA" dirty="0"/>
              <a:t>الببتيد عبارة عن حامضين </a:t>
            </a:r>
            <a:r>
              <a:rPr lang="ar-SA" dirty="0" err="1"/>
              <a:t>أمينيين</a:t>
            </a:r>
            <a:r>
              <a:rPr lang="ar-SA" dirty="0"/>
              <a:t> أو أكثر مرتبطين مع بعضهما برابطة </a:t>
            </a:r>
            <a:r>
              <a:rPr lang="ar-SA" dirty="0" err="1"/>
              <a:t>ببتيدية</a:t>
            </a:r>
            <a:r>
              <a:rPr lang="ar-SA" dirty="0"/>
              <a:t> .</a:t>
            </a:r>
          </a:p>
          <a:p>
            <a:pPr algn="just">
              <a:buNone/>
            </a:pPr>
            <a:r>
              <a:rPr lang="ar-SA" dirty="0"/>
              <a:t> ويتكون الببتيد من اتحاد مجموعة الكربوكسيل ألفا في حامض أميني مع مجموعة </a:t>
            </a:r>
            <a:r>
              <a:rPr lang="ar-SA" dirty="0" err="1"/>
              <a:t>الفا</a:t>
            </a:r>
            <a:r>
              <a:rPr lang="ar-SA" dirty="0"/>
              <a:t> </a:t>
            </a:r>
            <a:r>
              <a:rPr lang="ar-SA" dirty="0" err="1"/>
              <a:t>أمينو</a:t>
            </a:r>
            <a:r>
              <a:rPr lang="ar-SA" dirty="0"/>
              <a:t> في حامض أميني آخر وبذلك تتكون رابطة </a:t>
            </a:r>
            <a:r>
              <a:rPr lang="ar-SA" dirty="0" err="1"/>
              <a:t>ببتيدية</a:t>
            </a:r>
            <a:r>
              <a:rPr lang="ar-SA" dirty="0"/>
              <a:t> ويخرج جزيء ماء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109690" y="571480"/>
            <a:ext cx="4971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الببتيدات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Peptides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4-التركيب أو البناء الرباعي </a:t>
            </a:r>
            <a:br>
              <a:rPr lang="ar-SA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Quaternary struct</a:t>
            </a:r>
            <a:r>
              <a:rPr lang="en-US" b="1" dirty="0">
                <a:solidFill>
                  <a:srgbClr val="FF0000"/>
                </a:solidFill>
              </a:rPr>
              <a:t>ure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7224" y="1571612"/>
            <a:ext cx="7786742" cy="4900634"/>
          </a:xfrm>
        </p:spPr>
        <p:txBody>
          <a:bodyPr>
            <a:normAutofit/>
          </a:bodyPr>
          <a:lstStyle/>
          <a:p>
            <a:pPr algn="just"/>
            <a:r>
              <a:rPr lang="ar-SA" dirty="0"/>
              <a:t>هو ترابط مجموعات من الوحدات الثانوية للبروتين سواء كانت متشابهة أو غير متشابهة لتكون </a:t>
            </a:r>
            <a:r>
              <a:rPr lang="ar-SA" dirty="0" err="1"/>
              <a:t>بوليمر</a:t>
            </a:r>
            <a:r>
              <a:rPr lang="ar-SA" dirty="0"/>
              <a:t> صغير على هيئة حزمة</a:t>
            </a:r>
          </a:p>
          <a:p>
            <a:pPr algn="just"/>
            <a:r>
              <a:rPr lang="ar-SA" dirty="0"/>
              <a:t>وحيث أن معظم البروتينات في حالتها الطبيعية لا تكون منفردة بينما تكون في تجمع مع بروتين أو أكثر, ويتم الربط بالروابط الهيدروجينية والروابط الكارهة للماء </a:t>
            </a:r>
          </a:p>
          <a:p>
            <a:pPr algn="just"/>
            <a:r>
              <a:rPr lang="ar-SA" dirty="0"/>
              <a:t>مثل الهيموجلوبين فهو تجمع من أربع جزيئات</a:t>
            </a:r>
          </a:p>
          <a:p>
            <a:pPr algn="just">
              <a:buNone/>
            </a:pPr>
            <a:r>
              <a:rPr lang="ar-SA" dirty="0"/>
              <a:t>من البروتين(كل جزيئين من نوع واحد)</a:t>
            </a:r>
          </a:p>
          <a:p>
            <a:pPr algn="just">
              <a:buNone/>
            </a:pPr>
            <a:r>
              <a:rPr lang="ar-SA" dirty="0"/>
              <a:t> وجزيء من صنف أخر هو الهيم</a:t>
            </a:r>
          </a:p>
          <a:p>
            <a:pPr algn="just"/>
            <a:endParaRPr lang="ar-SA" sz="3400" dirty="0"/>
          </a:p>
          <a:p>
            <a:pPr algn="just"/>
            <a:endParaRPr lang="ar-SA" sz="3400" dirty="0"/>
          </a:p>
          <a:p>
            <a:pPr algn="just"/>
            <a:endParaRPr lang="ar-SA" sz="3400" dirty="0"/>
          </a:p>
          <a:p>
            <a:pPr algn="just"/>
            <a:endParaRPr lang="ar-SA" sz="3400" dirty="0"/>
          </a:p>
          <a:p>
            <a:endParaRPr lang="ar-SA" dirty="0"/>
          </a:p>
        </p:txBody>
      </p:sp>
      <p:pic>
        <p:nvPicPr>
          <p:cNvPr id="6" name="Picture 4" descr="image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328614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SA" dirty="0"/>
              <a:t>هرمون الأنسولين يتكون من سلسلتين مختلفتين من متعدد </a:t>
            </a:r>
            <a:r>
              <a:rPr lang="ar-SA" dirty="0" err="1"/>
              <a:t>الببتيدات</a:t>
            </a:r>
            <a:r>
              <a:rPr lang="ar-SA" dirty="0"/>
              <a:t>. يربطهما رابطتين من روابط ثنائي </a:t>
            </a:r>
            <a:r>
              <a:rPr lang="ar-SA" dirty="0" err="1"/>
              <a:t>الكبريتيد</a:t>
            </a:r>
            <a:r>
              <a:rPr lang="ar-SA" dirty="0"/>
              <a:t>. </a:t>
            </a:r>
          </a:p>
          <a:p>
            <a:pPr algn="just"/>
            <a:r>
              <a:rPr lang="ar-SA" dirty="0"/>
              <a:t>كل سلسلة تمر بالمستويات الثلاث الأولى في تركيبها وعندما تتحد يظهر التركيب الرباعي للبروتين. التركيب الرباعي يحدث نتيجة لروابط بين أكثر من سلسلة واحدة. </a:t>
            </a:r>
          </a:p>
          <a:p>
            <a:pPr algn="just"/>
            <a:r>
              <a:rPr lang="ar-SA" dirty="0"/>
              <a:t>ولهذه المستويات الأربعة من التراكيب دورا كبيرا </a:t>
            </a:r>
            <a:r>
              <a:rPr lang="ar-SA" dirty="0" err="1"/>
              <a:t>فى</a:t>
            </a:r>
            <a:r>
              <a:rPr lang="ar-SA" dirty="0"/>
              <a:t> تحديد الخواص التابعة للبروتين. </a:t>
            </a:r>
          </a:p>
          <a:p>
            <a:pPr algn="just"/>
            <a:r>
              <a:rPr lang="ar-SA" dirty="0"/>
              <a:t>اختلاف البروتينات في خواصها منشأه الاختلاف في هذه المستويات الأربع. </a:t>
            </a:r>
          </a:p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شكل يوضح التركيب البنائي للبروتينات</a:t>
            </a:r>
          </a:p>
        </p:txBody>
      </p:sp>
      <p:pic>
        <p:nvPicPr>
          <p:cNvPr id="4" name="عنصر نائب للمحتوى 3" descr="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8143932" cy="4911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4429124" y="2643182"/>
            <a:ext cx="1428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البناء الأولي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4429124" y="5814972"/>
            <a:ext cx="17145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البناء الثلاثي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857752" y="3571876"/>
            <a:ext cx="1428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البناء الثانوي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428728" y="6143644"/>
            <a:ext cx="1428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البناء الرباعي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286116" y="3988362"/>
            <a:ext cx="1428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شكل صفائح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500826" y="4929198"/>
            <a:ext cx="2143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شكل حلزوني (لولبي)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568denatur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25237"/>
            <a:ext cx="2571736" cy="2775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71604" y="1142984"/>
            <a:ext cx="7572396" cy="5429288"/>
          </a:xfrm>
        </p:spPr>
        <p:txBody>
          <a:bodyPr>
            <a:normAutofit fontScale="92500"/>
          </a:bodyPr>
          <a:lstStyle/>
          <a:p>
            <a:r>
              <a:rPr lang="ar-SA" dirty="0"/>
              <a:t>تتوقف الوظيفة البيولوجية للبروتين على البناء الثلاثي بما فيه من انطواء وانثناء والتفاف, وهناك عوامل تفسد هذا الترتيب ومنها:</a:t>
            </a:r>
          </a:p>
          <a:p>
            <a:r>
              <a:rPr lang="ar-SA" dirty="0"/>
              <a:t>1- التسخين والتعرض لدرجات حرارة عالية</a:t>
            </a:r>
          </a:p>
          <a:p>
            <a:r>
              <a:rPr lang="ar-SA" dirty="0"/>
              <a:t>2- إضافة حمض قوي أو قاعدة قوية (تغير</a:t>
            </a:r>
            <a:r>
              <a:rPr lang="en-US" sz="3900" baseline="-6000" dirty="0"/>
              <a:t>P</a:t>
            </a:r>
            <a:r>
              <a:rPr lang="en-US" dirty="0"/>
              <a:t>H</a:t>
            </a:r>
            <a:r>
              <a:rPr lang="ar-SA" dirty="0"/>
              <a:t>).</a:t>
            </a:r>
          </a:p>
          <a:p>
            <a:r>
              <a:rPr lang="ar-SA" dirty="0"/>
              <a:t>3- الضوء والأشعة فوق بنفسجية</a:t>
            </a:r>
          </a:p>
          <a:p>
            <a:r>
              <a:rPr lang="ar-SA" dirty="0"/>
              <a:t>4- أشعة </a:t>
            </a:r>
            <a:r>
              <a:rPr lang="en-US" dirty="0"/>
              <a:t>X</a:t>
            </a:r>
            <a:endParaRPr lang="ar-SA" dirty="0"/>
          </a:p>
          <a:p>
            <a:r>
              <a:rPr lang="ar-SA" dirty="0"/>
              <a:t>5- تعرضه لتركيزات عالية من مركبات قطبية مثل </a:t>
            </a:r>
            <a:r>
              <a:rPr lang="ar-SA" dirty="0" err="1"/>
              <a:t>اليوريا</a:t>
            </a:r>
            <a:r>
              <a:rPr lang="ar-SA" dirty="0"/>
              <a:t> والكحول</a:t>
            </a:r>
          </a:p>
          <a:p>
            <a:r>
              <a:rPr lang="ar-SA" dirty="0"/>
              <a:t>ويؤدي ذلك إلى إبطال الأفعال المتبادلة والارتباطات في السلسلة </a:t>
            </a:r>
            <a:r>
              <a:rPr lang="ar-SA" dirty="0" err="1"/>
              <a:t>الببتيدية</a:t>
            </a:r>
            <a:r>
              <a:rPr lang="ar-SA" dirty="0"/>
              <a:t> وتصبح سلاسل مفتوحة وأحيانا يكون الإفساد نهائي أي أن العملية غير عكسية حيث يفقد البروتين خواصه الفيزيائية والكيميائية والبيولوجية ويضيع الشكل والتركيب الفراغي الخاص </a:t>
            </a:r>
            <a:r>
              <a:rPr lang="ar-SA" dirty="0" err="1"/>
              <a:t>به</a:t>
            </a:r>
            <a:r>
              <a:rPr lang="ar-SA" dirty="0"/>
              <a:t>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00034" y="435098"/>
            <a:ext cx="82153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إفساد (تخريب) البروتين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Denaturation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شكل يوضح التخريب في شكل البروتين بفعل </a:t>
            </a:r>
            <a:r>
              <a:rPr lang="ar-SA" dirty="0" err="1"/>
              <a:t>الاحماض</a:t>
            </a:r>
            <a:r>
              <a:rPr lang="ar-SA" dirty="0"/>
              <a:t> والقواعد القوية</a:t>
            </a:r>
          </a:p>
        </p:txBody>
      </p:sp>
      <p:pic>
        <p:nvPicPr>
          <p:cNvPr id="5" name="صورة 4" descr="568denatsal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500306"/>
            <a:ext cx="6500858" cy="41676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3600" u="sng" dirty="0">
                <a:solidFill>
                  <a:srgbClr val="FF0000"/>
                </a:solidFill>
              </a:rPr>
              <a:t>أهم التغيرات التي تحدث للبروتين عند حدوث الإفساد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1- نقص أو فقد الفاعلية البيولوجية الخاصة بالبروتين.</a:t>
            </a:r>
          </a:p>
          <a:p>
            <a:r>
              <a:rPr lang="ar-SA" dirty="0"/>
              <a:t>2- يغير شكل وحجم الجزيء.</a:t>
            </a:r>
          </a:p>
          <a:p>
            <a:r>
              <a:rPr lang="ar-SA" dirty="0"/>
              <a:t>3- تنقص فاعلية العديد من المجموعات الكيميائية الموجودة في الجزيء</a:t>
            </a:r>
          </a:p>
          <a:p>
            <a:r>
              <a:rPr lang="ar-SA" dirty="0"/>
              <a:t>4- تفقد خواصه المحبة للماء وتكتسب خواص غير محبة للماء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9347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1714488"/>
            <a:ext cx="3929090" cy="38112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صورة 2" descr="3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3966" y="1714488"/>
            <a:ext cx="3952876" cy="37862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1000100" y="428604"/>
            <a:ext cx="76438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2060"/>
                </a:solidFill>
              </a:rPr>
              <a:t>شكل يوضح تكون الرابطة </a:t>
            </a:r>
            <a:r>
              <a:rPr lang="ar-SA" sz="3200" b="1" dirty="0" err="1">
                <a:solidFill>
                  <a:srgbClr val="002060"/>
                </a:solidFill>
              </a:rPr>
              <a:t>الببتيدية</a:t>
            </a:r>
            <a:r>
              <a:rPr lang="ar-SA" sz="3200" b="1" dirty="0">
                <a:solidFill>
                  <a:srgbClr val="002060"/>
                </a:solidFill>
              </a:rPr>
              <a:t> بين حامضين أمينين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اتحاد جزيئيين من الأحماض </a:t>
            </a:r>
            <a:r>
              <a:rPr lang="ar-SA" dirty="0" err="1"/>
              <a:t>الأمينية</a:t>
            </a:r>
            <a:r>
              <a:rPr lang="ar-SA" dirty="0"/>
              <a:t> يكون </a:t>
            </a:r>
            <a:r>
              <a:rPr lang="ar-SA" u="sng" dirty="0" err="1">
                <a:solidFill>
                  <a:srgbClr val="FF0000"/>
                </a:solidFill>
              </a:rPr>
              <a:t>ببتيد</a:t>
            </a:r>
            <a:r>
              <a:rPr lang="ar-SA" u="sng" dirty="0">
                <a:solidFill>
                  <a:srgbClr val="FF0000"/>
                </a:solidFill>
              </a:rPr>
              <a:t> ثنائي </a:t>
            </a:r>
            <a:r>
              <a:rPr lang="en-US" u="sng" dirty="0" err="1">
                <a:solidFill>
                  <a:srgbClr val="FF0000"/>
                </a:solidFill>
              </a:rPr>
              <a:t>Dipeptide</a:t>
            </a:r>
            <a:r>
              <a:rPr lang="ar-SA" dirty="0"/>
              <a:t> ويحتوي على </a:t>
            </a:r>
            <a:r>
              <a:rPr lang="ar-SA" i="1" dirty="0">
                <a:solidFill>
                  <a:srgbClr val="0070C0"/>
                </a:solidFill>
              </a:rPr>
              <a:t>رابطة </a:t>
            </a:r>
            <a:r>
              <a:rPr lang="ar-SA" i="1" dirty="0" err="1">
                <a:solidFill>
                  <a:srgbClr val="0070C0"/>
                </a:solidFill>
              </a:rPr>
              <a:t>ببتيدية</a:t>
            </a:r>
            <a:r>
              <a:rPr lang="ar-SA" i="1" dirty="0">
                <a:solidFill>
                  <a:srgbClr val="0070C0"/>
                </a:solidFill>
              </a:rPr>
              <a:t> واحدة</a:t>
            </a:r>
          </a:p>
          <a:p>
            <a:r>
              <a:rPr lang="ar-SA" dirty="0"/>
              <a:t>اتحاد ثلاث أحماض </a:t>
            </a:r>
            <a:r>
              <a:rPr lang="ar-SA" dirty="0" err="1"/>
              <a:t>أمينية</a:t>
            </a:r>
            <a:r>
              <a:rPr lang="ar-SA" dirty="0"/>
              <a:t> يكون </a:t>
            </a:r>
            <a:r>
              <a:rPr lang="ar-SA" u="sng" dirty="0" err="1">
                <a:solidFill>
                  <a:srgbClr val="FF0000"/>
                </a:solidFill>
              </a:rPr>
              <a:t>ببتيد</a:t>
            </a:r>
            <a:r>
              <a:rPr lang="ar-SA" u="sng" dirty="0">
                <a:solidFill>
                  <a:srgbClr val="FF0000"/>
                </a:solidFill>
              </a:rPr>
              <a:t> ثلاثي </a:t>
            </a:r>
            <a:r>
              <a:rPr lang="en-US" u="sng" dirty="0" err="1">
                <a:solidFill>
                  <a:srgbClr val="FF0000"/>
                </a:solidFill>
              </a:rPr>
              <a:t>Tripeptides</a:t>
            </a:r>
            <a:r>
              <a:rPr lang="ar-SA" u="sng" dirty="0">
                <a:solidFill>
                  <a:srgbClr val="FF0000"/>
                </a:solidFill>
              </a:rPr>
              <a:t> </a:t>
            </a:r>
            <a:r>
              <a:rPr lang="ar-SA" dirty="0"/>
              <a:t>ويحتوي على </a:t>
            </a:r>
            <a:r>
              <a:rPr lang="ar-SA" i="1" dirty="0">
                <a:solidFill>
                  <a:srgbClr val="0070C0"/>
                </a:solidFill>
              </a:rPr>
              <a:t>رابطتين </a:t>
            </a:r>
            <a:r>
              <a:rPr lang="ar-SA" i="1" dirty="0" err="1">
                <a:solidFill>
                  <a:srgbClr val="0070C0"/>
                </a:solidFill>
              </a:rPr>
              <a:t>ببتيدية</a:t>
            </a:r>
            <a:endParaRPr lang="ar-SA" i="1" dirty="0">
              <a:solidFill>
                <a:srgbClr val="0070C0"/>
              </a:solidFill>
            </a:endParaRPr>
          </a:p>
          <a:p>
            <a:r>
              <a:rPr lang="ar-SA" dirty="0" err="1"/>
              <a:t>اذا</a:t>
            </a:r>
            <a:r>
              <a:rPr lang="ar-SA" dirty="0"/>
              <a:t> زاد عدد الأحماض </a:t>
            </a:r>
            <a:r>
              <a:rPr lang="ar-SA" dirty="0" err="1"/>
              <a:t>الأمينية</a:t>
            </a:r>
            <a:r>
              <a:rPr lang="ar-SA" dirty="0"/>
              <a:t> عن عشرة يسمى</a:t>
            </a:r>
          </a:p>
          <a:p>
            <a:pPr>
              <a:buNone/>
            </a:pPr>
            <a:r>
              <a:rPr lang="ar-SA" dirty="0"/>
              <a:t> </a:t>
            </a:r>
            <a:r>
              <a:rPr lang="ar-SA" u="sng" dirty="0" err="1">
                <a:solidFill>
                  <a:srgbClr val="FF0000"/>
                </a:solidFill>
              </a:rPr>
              <a:t>ببتيد</a:t>
            </a:r>
            <a:r>
              <a:rPr lang="ar-SA" u="sng" dirty="0">
                <a:solidFill>
                  <a:srgbClr val="FF0000"/>
                </a:solidFill>
              </a:rPr>
              <a:t> متعدد</a:t>
            </a:r>
            <a:r>
              <a:rPr lang="en-US" u="sng" dirty="0">
                <a:solidFill>
                  <a:srgbClr val="FF0000"/>
                </a:solidFill>
              </a:rPr>
              <a:t>Poly peptides </a:t>
            </a:r>
            <a:endParaRPr lang="ar-SA" u="sng" dirty="0">
              <a:solidFill>
                <a:srgbClr val="FF0000"/>
              </a:solidFill>
            </a:endParaRPr>
          </a:p>
          <a:p>
            <a:r>
              <a:rPr lang="ar-SA" dirty="0"/>
              <a:t>نحصل على </a:t>
            </a:r>
            <a:r>
              <a:rPr lang="ar-SA" dirty="0" err="1"/>
              <a:t>الببتيدات</a:t>
            </a:r>
            <a:r>
              <a:rPr lang="ar-SA" dirty="0"/>
              <a:t> من التحلل الإنزيمي للبروتين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b="1" dirty="0"/>
              <a:t>تسمية </a:t>
            </a:r>
            <a:r>
              <a:rPr lang="ar-SA" b="1" dirty="0" err="1"/>
              <a:t>الببتيدات</a:t>
            </a:r>
            <a:endParaRPr lang="ar-SA" b="1" dirty="0"/>
          </a:p>
          <a:p>
            <a:r>
              <a:rPr lang="ar-SA" dirty="0"/>
              <a:t>تسمى </a:t>
            </a:r>
            <a:r>
              <a:rPr lang="ar-SA" dirty="0" err="1">
                <a:hlinkClick r:id="rId2" action="ppaction://hlinkfile" tooltip="الببتيدات"/>
              </a:rPr>
              <a:t>الببتيدات</a:t>
            </a:r>
            <a:r>
              <a:rPr lang="ar-SA" dirty="0"/>
              <a:t> حسب نوع </a:t>
            </a:r>
            <a:r>
              <a:rPr lang="ar-SA" dirty="0" err="1"/>
              <a:t>و</a:t>
            </a:r>
            <a:r>
              <a:rPr lang="ar-SA" dirty="0"/>
              <a:t> ترتيب </a:t>
            </a:r>
            <a:r>
              <a:rPr lang="ar-SA" dirty="0">
                <a:hlinkClick r:id="rId3" action="ppaction://hlinkfile" tooltip="الأحماض الأمينية"/>
              </a:rPr>
              <a:t>الأحماض </a:t>
            </a:r>
            <a:r>
              <a:rPr lang="ar-SA" dirty="0" err="1">
                <a:hlinkClick r:id="rId3" action="ppaction://hlinkfile" tooltip="الأحماض الأمينية"/>
              </a:rPr>
              <a:t>الأمينية</a:t>
            </a:r>
            <a:r>
              <a:rPr lang="ar-SA" dirty="0"/>
              <a:t> يستبدل المقطع (ين) من الحامض الأميني الأول بالمقطع (يل) بينما يحافظ الحامض الأخير على تسميته الأصلية</a:t>
            </a:r>
          </a:p>
          <a:p>
            <a:r>
              <a:rPr lang="ar-SA" dirty="0"/>
              <a:t>مثال: </a:t>
            </a:r>
            <a:r>
              <a:rPr lang="ar-SA" dirty="0" err="1"/>
              <a:t>الألأنين</a:t>
            </a:r>
            <a:r>
              <a:rPr lang="ar-SA" dirty="0"/>
              <a:t> + </a:t>
            </a:r>
            <a:r>
              <a:rPr lang="ar-SA" dirty="0" err="1"/>
              <a:t>السيرسن</a:t>
            </a:r>
            <a:r>
              <a:rPr lang="ar-SA" dirty="0"/>
              <a:t> -------- </a:t>
            </a:r>
            <a:r>
              <a:rPr lang="ar-SA" dirty="0" err="1"/>
              <a:t>الألأنيل</a:t>
            </a:r>
            <a:r>
              <a:rPr lang="ar-SA" dirty="0"/>
              <a:t> سيرين</a:t>
            </a:r>
          </a:p>
          <a:p>
            <a:r>
              <a:rPr lang="ar-SA" dirty="0"/>
              <a:t>تبدأ السلسلة </a:t>
            </a:r>
            <a:r>
              <a:rPr lang="ar-SA" dirty="0" err="1"/>
              <a:t>الببتيدية</a:t>
            </a:r>
            <a:r>
              <a:rPr lang="ar-SA" dirty="0"/>
              <a:t> بالحامض </a:t>
            </a:r>
            <a:r>
              <a:rPr lang="ar-SA" dirty="0" err="1"/>
              <a:t>الأميني</a:t>
            </a:r>
            <a:r>
              <a:rPr lang="ar-SA" dirty="0"/>
              <a:t> الذي يحمل مجموعة الأمين الحرة (الطرف الأيسر) وينتهي بالحامض الأميني الذي يحمل مجموعة الكربوكسيل الحرة (الطرف الأيمن)</a:t>
            </a:r>
          </a:p>
          <a:p>
            <a:r>
              <a:rPr lang="ar-SA" dirty="0"/>
              <a:t>مثل </a:t>
            </a:r>
            <a:r>
              <a:rPr lang="ar-SA" dirty="0" err="1">
                <a:hlinkClick r:id="rId4" action="ppaction://hlinkfile" tooltip="لوسيل جلاسيل تايروزيل سيستايين (لم تتم كتابتها بعد)"/>
              </a:rPr>
              <a:t>لوسيل</a:t>
            </a:r>
            <a:r>
              <a:rPr lang="ar-SA" dirty="0">
                <a:hlinkClick r:id="rId4" action="ppaction://hlinkfile" tooltip="لوسيل جلاسيل تايروزيل سيستايين (لم تتم كتابتها بعد)"/>
              </a:rPr>
              <a:t> </a:t>
            </a:r>
            <a:r>
              <a:rPr lang="ar-SA" dirty="0" err="1">
                <a:hlinkClick r:id="rId4" action="ppaction://hlinkfile" tooltip="لوسيل جلاسيل تايروزيل سيستايين (لم تتم كتابتها بعد)"/>
              </a:rPr>
              <a:t>جلاسيل</a:t>
            </a:r>
            <a:r>
              <a:rPr lang="ar-SA" dirty="0">
                <a:hlinkClick r:id="rId4" action="ppaction://hlinkfile" tooltip="لوسيل جلاسيل تايروزيل سيستايين (لم تتم كتابتها بعد)"/>
              </a:rPr>
              <a:t> </a:t>
            </a:r>
            <a:r>
              <a:rPr lang="ar-SA" dirty="0" err="1">
                <a:hlinkClick r:id="rId4" action="ppaction://hlinkfile" tooltip="لوسيل جلاسيل تايروزيل سيستايين (لم تتم كتابتها بعد)"/>
              </a:rPr>
              <a:t>تايروزيل</a:t>
            </a:r>
            <a:r>
              <a:rPr lang="ar-SA" dirty="0">
                <a:hlinkClick r:id="rId4" action="ppaction://hlinkfile" tooltip="لوسيل جلاسيل تايروزيل سيستايين (لم تتم كتابتها بعد)"/>
              </a:rPr>
              <a:t> </a:t>
            </a:r>
            <a:r>
              <a:rPr lang="ar-SA" dirty="0" err="1">
                <a:hlinkClick r:id="rId4" action="ppaction://hlinkfile" tooltip="لوسيل جلاسيل تايروزيل سيستايين (لم تتم كتابتها بعد)"/>
              </a:rPr>
              <a:t>سيستايين</a:t>
            </a:r>
            <a:r>
              <a:rPr lang="ar-SA" dirty="0"/>
              <a:t> </a:t>
            </a:r>
            <a:r>
              <a:rPr lang="en-US" dirty="0" err="1"/>
              <a:t>Leu</a:t>
            </a:r>
            <a:r>
              <a:rPr lang="en-US" dirty="0"/>
              <a:t>-</a:t>
            </a:r>
            <a:r>
              <a:rPr lang="en-US" dirty="0" err="1"/>
              <a:t>Gly</a:t>
            </a:r>
            <a:r>
              <a:rPr lang="en-US" dirty="0"/>
              <a:t>-Tyr-</a:t>
            </a:r>
            <a:r>
              <a:rPr lang="en-US" dirty="0" err="1"/>
              <a:t>Cys</a:t>
            </a:r>
            <a:r>
              <a:rPr lang="en-US" dirty="0"/>
              <a:t> </a:t>
            </a:r>
          </a:p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071802" y="357166"/>
            <a:ext cx="3021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تسمية الببتيد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ar-SA" dirty="0"/>
              <a:t>عند خلط حامضين أمينين يؤدي إلى احتمالية تكون أربع نواتج لذلك عند اصطناع </a:t>
            </a:r>
            <a:r>
              <a:rPr lang="ar-SA" dirty="0" err="1"/>
              <a:t>الببتيد</a:t>
            </a:r>
            <a:r>
              <a:rPr lang="ar-SA" dirty="0"/>
              <a:t> بتتابع معين لوحدات الأحماض </a:t>
            </a:r>
            <a:r>
              <a:rPr lang="ar-SA" dirty="0" err="1"/>
              <a:t>الأمينية</a:t>
            </a:r>
            <a:r>
              <a:rPr lang="ar-SA" dirty="0"/>
              <a:t> فمن الضروري :</a:t>
            </a:r>
          </a:p>
          <a:p>
            <a:pPr algn="just"/>
            <a:r>
              <a:rPr lang="ar-SA" dirty="0"/>
              <a:t>1- تحديد مجموعة </a:t>
            </a:r>
            <a:r>
              <a:rPr lang="ar-SA" dirty="0" err="1"/>
              <a:t>الكربوكسيل</a:t>
            </a:r>
            <a:r>
              <a:rPr lang="ar-SA" dirty="0"/>
              <a:t> في الحامض </a:t>
            </a:r>
            <a:r>
              <a:rPr lang="ar-SA" dirty="0" err="1"/>
              <a:t>الأميني</a:t>
            </a:r>
            <a:r>
              <a:rPr lang="ar-SA" dirty="0"/>
              <a:t> المشاركة في تكوين الرابطة </a:t>
            </a:r>
            <a:r>
              <a:rPr lang="ar-SA" dirty="0" err="1"/>
              <a:t>الببتيدية</a:t>
            </a:r>
            <a:r>
              <a:rPr lang="ar-SA" dirty="0"/>
              <a:t> ثم نحمي مجموعة الأمين في هذا الحامض باتحاد مؤقت مع مجموعة حماية يسهل التخلص منها بعد إجراء الاتحاد وبالتالي يكون هذا الحامض هو الطرف </a:t>
            </a:r>
            <a:r>
              <a:rPr lang="ar-SA" dirty="0" err="1"/>
              <a:t>الأميني</a:t>
            </a:r>
            <a:r>
              <a:rPr lang="ar-SA" dirty="0"/>
              <a:t>.</a:t>
            </a:r>
          </a:p>
          <a:p>
            <a:pPr algn="just"/>
            <a:r>
              <a:rPr lang="ar-SA" dirty="0"/>
              <a:t>2- تنشيط مجموعة </a:t>
            </a:r>
            <a:r>
              <a:rPr lang="ar-SA" dirty="0" err="1"/>
              <a:t>الكربوكسيل</a:t>
            </a:r>
            <a:r>
              <a:rPr lang="ar-SA" dirty="0"/>
              <a:t> في الحامض </a:t>
            </a:r>
            <a:r>
              <a:rPr lang="ar-SA" dirty="0" err="1"/>
              <a:t>الأميني</a:t>
            </a:r>
            <a:r>
              <a:rPr lang="ar-SA" dirty="0"/>
              <a:t> الأول لتكون عالية الفاعلية</a:t>
            </a:r>
          </a:p>
          <a:p>
            <a:pPr algn="just"/>
            <a:r>
              <a:rPr lang="ar-SA" dirty="0"/>
              <a:t>3- حماية مجموعة </a:t>
            </a:r>
            <a:r>
              <a:rPr lang="ar-SA" dirty="0" err="1"/>
              <a:t>الكربوكسيل</a:t>
            </a:r>
            <a:r>
              <a:rPr lang="ar-SA" dirty="0"/>
              <a:t> في الحامض </a:t>
            </a:r>
            <a:r>
              <a:rPr lang="ar-SA" dirty="0" err="1"/>
              <a:t>الأميني</a:t>
            </a:r>
            <a:r>
              <a:rPr lang="ar-SA" dirty="0"/>
              <a:t> الثاني وترك مجموعة الأمين حرة لتتفاعل مع مجموعة </a:t>
            </a:r>
            <a:r>
              <a:rPr lang="ar-SA" dirty="0" err="1"/>
              <a:t>الكربوكسيل</a:t>
            </a:r>
            <a:r>
              <a:rPr lang="ar-SA" dirty="0"/>
              <a:t> في الحامض </a:t>
            </a:r>
            <a:r>
              <a:rPr lang="ar-SA" dirty="0" err="1"/>
              <a:t>الأميني</a:t>
            </a:r>
            <a:r>
              <a:rPr lang="ar-SA" dirty="0"/>
              <a:t> الأول</a:t>
            </a:r>
          </a:p>
          <a:p>
            <a:pPr algn="just"/>
            <a:r>
              <a:rPr lang="ar-SA" dirty="0"/>
              <a:t>4- إجراء التفاعل بين الحمض </a:t>
            </a:r>
            <a:r>
              <a:rPr lang="ar-SA" dirty="0" err="1"/>
              <a:t>الأميني</a:t>
            </a:r>
            <a:r>
              <a:rPr lang="ar-SA" dirty="0"/>
              <a:t> الأول والثاني</a:t>
            </a:r>
          </a:p>
          <a:p>
            <a:pPr algn="just"/>
            <a:r>
              <a:rPr lang="ar-SA" dirty="0"/>
              <a:t>5- تكرار العملية بين </a:t>
            </a:r>
            <a:r>
              <a:rPr lang="ar-SA" dirty="0" err="1"/>
              <a:t>الببتيد</a:t>
            </a:r>
            <a:r>
              <a:rPr lang="ar-SA" dirty="0"/>
              <a:t> الثنائي الناتج </a:t>
            </a:r>
            <a:r>
              <a:rPr lang="ar-SA" dirty="0" err="1"/>
              <a:t>و</a:t>
            </a:r>
            <a:r>
              <a:rPr lang="ar-SA" dirty="0"/>
              <a:t> الذي يكون الطرف </a:t>
            </a:r>
            <a:r>
              <a:rPr lang="ar-SA" dirty="0" err="1"/>
              <a:t>الأميني</a:t>
            </a:r>
            <a:r>
              <a:rPr lang="ar-SA" dirty="0"/>
              <a:t> مع حامض أميني ثالث  وهكذا </a:t>
            </a:r>
          </a:p>
          <a:p>
            <a:pPr algn="just"/>
            <a:r>
              <a:rPr lang="ar-SA" dirty="0">
                <a:solidFill>
                  <a:srgbClr val="0070C0"/>
                </a:solidFill>
              </a:rPr>
              <a:t>الغرض من الحماية: منع المجموعة من التفاعل</a:t>
            </a:r>
          </a:p>
          <a:p>
            <a:pPr algn="just"/>
            <a:r>
              <a:rPr lang="ar-SA" dirty="0">
                <a:solidFill>
                  <a:srgbClr val="0070C0"/>
                </a:solidFill>
              </a:rPr>
              <a:t>الغرض من التنشيط: جعل التفاعل لهذه المجموعة أكثر سرعة </a:t>
            </a:r>
          </a:p>
          <a:p>
            <a:pPr algn="just"/>
            <a:r>
              <a:rPr lang="ar-SA" dirty="0">
                <a:solidFill>
                  <a:srgbClr val="0070C0"/>
                </a:solidFill>
              </a:rPr>
              <a:t>لابد أن تكون مجموعة الحماية سهلة الإدخال وسهلة الإزالة .</a:t>
            </a:r>
          </a:p>
          <a:p>
            <a:pPr algn="just"/>
            <a:endParaRPr lang="ar-SA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ar-SA" sz="3600" dirty="0">
                <a:solidFill>
                  <a:srgbClr val="C00000"/>
                </a:solidFill>
              </a:rPr>
              <a:t>من </a:t>
            </a:r>
            <a:r>
              <a:rPr lang="ar-SA" sz="3600" dirty="0" err="1">
                <a:solidFill>
                  <a:srgbClr val="C00000"/>
                </a:solidFill>
              </a:rPr>
              <a:t>الببتيدات</a:t>
            </a:r>
            <a:r>
              <a:rPr lang="ar-SA" sz="3600" dirty="0">
                <a:solidFill>
                  <a:srgbClr val="C00000"/>
                </a:solidFill>
              </a:rPr>
              <a:t> المهمة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000109"/>
            <a:ext cx="8258204" cy="2643206"/>
          </a:xfrm>
        </p:spPr>
        <p:txBody>
          <a:bodyPr>
            <a:normAutofit fontScale="70000" lnSpcReduction="20000"/>
          </a:bodyPr>
          <a:lstStyle/>
          <a:p>
            <a:r>
              <a:rPr lang="ar-SA" b="1" u="sng" dirty="0" err="1">
                <a:solidFill>
                  <a:srgbClr val="FF0000"/>
                </a:solidFill>
              </a:rPr>
              <a:t>الجلوتاثيون</a:t>
            </a:r>
            <a:r>
              <a:rPr lang="ar-SA" dirty="0"/>
              <a:t> </a:t>
            </a:r>
            <a:r>
              <a:rPr lang="en-US" u="sng" dirty="0">
                <a:solidFill>
                  <a:srgbClr val="FF0000"/>
                </a:solidFill>
              </a:rPr>
              <a:t>glutathione</a:t>
            </a:r>
            <a:endParaRPr lang="ar-SA" u="sng" dirty="0">
              <a:solidFill>
                <a:srgbClr val="FF0000"/>
              </a:solidFill>
            </a:endParaRPr>
          </a:p>
          <a:p>
            <a:r>
              <a:rPr lang="ar-SA" dirty="0"/>
              <a:t>يتألف من اتحاد ثلاثة أحماض </a:t>
            </a:r>
            <a:r>
              <a:rPr lang="ar-SA" dirty="0" err="1"/>
              <a:t>أمينية</a:t>
            </a:r>
            <a:r>
              <a:rPr lang="ar-SA" dirty="0"/>
              <a:t> </a:t>
            </a:r>
          </a:p>
          <a:p>
            <a:r>
              <a:rPr lang="ar-SA" dirty="0" err="1"/>
              <a:t>جلوتاميك</a:t>
            </a:r>
            <a:r>
              <a:rPr lang="ar-SA" dirty="0"/>
              <a:t>+ </a:t>
            </a:r>
            <a:r>
              <a:rPr lang="ar-SA" dirty="0" err="1"/>
              <a:t>سيستين</a:t>
            </a:r>
            <a:r>
              <a:rPr lang="ar-SA" dirty="0"/>
              <a:t>+ </a:t>
            </a:r>
            <a:r>
              <a:rPr lang="ar-SA" dirty="0" err="1"/>
              <a:t>جلايسين</a:t>
            </a:r>
            <a:r>
              <a:rPr lang="ar-SA" dirty="0"/>
              <a:t>  (</a:t>
            </a:r>
            <a:r>
              <a:rPr lang="en-US" dirty="0"/>
              <a:t>(</a:t>
            </a:r>
            <a:r>
              <a:rPr lang="en-US" b="1" dirty="0" err="1">
                <a:hlinkClick r:id="rId2"/>
              </a:rPr>
              <a:t>G</a:t>
            </a:r>
            <a:r>
              <a:rPr lang="en-US" b="1" dirty="0" err="1">
                <a:hlinkClick r:id="rId3"/>
              </a:rPr>
              <a:t>lutamate</a:t>
            </a:r>
            <a:r>
              <a:rPr lang="en-US" b="1" dirty="0" err="1"/>
              <a:t>+</a:t>
            </a:r>
            <a:r>
              <a:rPr lang="en-US" b="1" dirty="0" err="1">
                <a:hlinkClick r:id="rId2"/>
              </a:rPr>
              <a:t>cysteine</a:t>
            </a:r>
            <a:r>
              <a:rPr lang="en-US" b="1" dirty="0"/>
              <a:t>_</a:t>
            </a:r>
            <a:r>
              <a:rPr lang="en-US" b="1" dirty="0">
                <a:hlinkClick r:id="rId2"/>
              </a:rPr>
              <a:t>+ </a:t>
            </a:r>
            <a:r>
              <a:rPr lang="en-US" b="1" dirty="0" err="1">
                <a:hlinkClick r:id="rId2"/>
              </a:rPr>
              <a:t>G</a:t>
            </a:r>
            <a:r>
              <a:rPr lang="en-US" b="1" dirty="0" err="1">
                <a:hlinkClick r:id="rId4"/>
              </a:rPr>
              <a:t>lycine</a:t>
            </a:r>
            <a:r>
              <a:rPr lang="en-US" b="1" dirty="0"/>
              <a:t> </a:t>
            </a:r>
          </a:p>
          <a:p>
            <a:r>
              <a:rPr lang="ar-SA" dirty="0"/>
              <a:t>يرمز له بالرمز</a:t>
            </a:r>
            <a:r>
              <a:rPr lang="en-US" dirty="0"/>
              <a:t>GSH</a:t>
            </a:r>
          </a:p>
          <a:p>
            <a:r>
              <a:rPr lang="ar-SA" dirty="0"/>
              <a:t>أهم وظيفة له أنه يحافظ على الإنزيمات بشكلها المختزل الفعال  لاحتوائها على مجموعة</a:t>
            </a:r>
            <a:r>
              <a:rPr lang="en-US" dirty="0"/>
              <a:t>SH </a:t>
            </a:r>
            <a:endParaRPr lang="ar-SA" dirty="0"/>
          </a:p>
          <a:p>
            <a:r>
              <a:rPr lang="ar-SA" dirty="0"/>
              <a:t>يوجد في كريات الدم الحمراء- الأنسجة والأغشية </a:t>
            </a:r>
            <a:r>
              <a:rPr lang="ar-SA" dirty="0" err="1"/>
              <a:t>الدهنية</a:t>
            </a:r>
            <a:r>
              <a:rPr lang="ar-SA" dirty="0"/>
              <a:t> , يحمي من الجذور الحرة</a:t>
            </a:r>
          </a:p>
        </p:txBody>
      </p:sp>
      <p:pic>
        <p:nvPicPr>
          <p:cNvPr id="4" name="صورة 3" descr="564glutathio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00438"/>
            <a:ext cx="8143932" cy="3071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800" dirty="0"/>
              <a:t>عبارة عن مواد عضوية معقدة التركيب (بوليمرات</a:t>
            </a:r>
            <a:r>
              <a:rPr lang="en-US" sz="2800" dirty="0"/>
              <a:t>(Polymers </a:t>
            </a:r>
            <a:r>
              <a:rPr lang="ar-SA" dirty="0"/>
              <a:t>  </a:t>
            </a:r>
          </a:p>
          <a:p>
            <a:r>
              <a:rPr lang="ar-SA" dirty="0"/>
              <a:t>تتركب كيميائياً من الكربون(51٪), اكسجين (23٪), نيتروجين (16٪) ,هيدروجين(7٪) , كبريت ,(3٪) فسفور (1٪) </a:t>
            </a:r>
          </a:p>
          <a:p>
            <a:r>
              <a:rPr lang="ar-SA" dirty="0"/>
              <a:t>تتشكل من وحدات من الأحماض </a:t>
            </a:r>
            <a:r>
              <a:rPr lang="ar-SA" dirty="0" err="1"/>
              <a:t>الأمينية</a:t>
            </a:r>
            <a:r>
              <a:rPr lang="ar-SA" dirty="0"/>
              <a:t> بتتابع معين.</a:t>
            </a:r>
          </a:p>
          <a:p>
            <a:r>
              <a:rPr lang="ar-SA" dirty="0"/>
              <a:t>تحتوي على سلسلة </a:t>
            </a:r>
            <a:r>
              <a:rPr lang="ar-SA" dirty="0" err="1"/>
              <a:t>ببتيدية</a:t>
            </a:r>
            <a:r>
              <a:rPr lang="ar-SA" dirty="0"/>
              <a:t> واحدة والبعض على عدة سلاسل </a:t>
            </a:r>
            <a:r>
              <a:rPr lang="ar-SA" dirty="0" err="1"/>
              <a:t>ببتيدية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357422" y="428604"/>
            <a:ext cx="4357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البروتينات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20000"/>
          </a:bodyPr>
          <a:lstStyle/>
          <a:p>
            <a:r>
              <a:rPr lang="ar-SA" sz="3000" dirty="0"/>
              <a:t>تقسم البروتينات على أساس تكوين البروتين وذوبانيته إلى:</a:t>
            </a:r>
          </a:p>
          <a:p>
            <a:r>
              <a:rPr lang="ar-SA" sz="3000" dirty="0"/>
              <a:t>1</a:t>
            </a:r>
            <a:r>
              <a:rPr lang="ar-SA" sz="3000" b="1" i="1" u="sng" dirty="0">
                <a:solidFill>
                  <a:srgbClr val="FF0000"/>
                </a:solidFill>
              </a:rPr>
              <a:t>- بروتينات بسيطة </a:t>
            </a:r>
            <a:r>
              <a:rPr lang="en-US" sz="3000" b="1" i="1" u="sng" dirty="0">
                <a:solidFill>
                  <a:srgbClr val="FF0000"/>
                </a:solidFill>
              </a:rPr>
              <a:t>Simple Proteins</a:t>
            </a:r>
          </a:p>
          <a:p>
            <a:r>
              <a:rPr lang="ar-SA" sz="3000" dirty="0"/>
              <a:t>وهي كل بروتين يعطي عند </a:t>
            </a:r>
            <a:r>
              <a:rPr lang="ar-SA" sz="3000" dirty="0" err="1"/>
              <a:t>تميؤه</a:t>
            </a:r>
            <a:r>
              <a:rPr lang="ar-SA" sz="3000" dirty="0"/>
              <a:t>(تحلله) أحماض </a:t>
            </a:r>
            <a:r>
              <a:rPr lang="ar-SA" sz="3000" dirty="0" err="1"/>
              <a:t>أمينية</a:t>
            </a:r>
            <a:r>
              <a:rPr lang="ar-SA" sz="3000" dirty="0"/>
              <a:t> فقط من خصائصها إنها تذوب في الماء</a:t>
            </a:r>
          </a:p>
          <a:p>
            <a:r>
              <a:rPr lang="ar-SA" sz="3000" dirty="0"/>
              <a:t>أمثلة: البروتين الموجود في بياض البيض</a:t>
            </a:r>
          </a:p>
          <a:p>
            <a:r>
              <a:rPr lang="ar-SA" sz="3000" dirty="0"/>
              <a:t>بروتين </a:t>
            </a:r>
            <a:r>
              <a:rPr lang="ar-SA" sz="3000" dirty="0" err="1"/>
              <a:t>الالبيومين</a:t>
            </a:r>
            <a:r>
              <a:rPr lang="ar-SA" sz="3000" dirty="0"/>
              <a:t> في الدم</a:t>
            </a:r>
          </a:p>
          <a:p>
            <a:r>
              <a:rPr lang="ar-SA" sz="3000" dirty="0"/>
              <a:t>بروتين </a:t>
            </a:r>
            <a:r>
              <a:rPr lang="ar-SA" sz="3000" dirty="0" err="1"/>
              <a:t>الكيراتين</a:t>
            </a:r>
            <a:r>
              <a:rPr lang="ar-SA" sz="3000" dirty="0"/>
              <a:t> الموجود في الشعر </a:t>
            </a:r>
            <a:r>
              <a:rPr lang="ar-SA" sz="3000" dirty="0" err="1"/>
              <a:t>والاظافر</a:t>
            </a:r>
            <a:endParaRPr lang="ar-SA" sz="3000" dirty="0"/>
          </a:p>
          <a:p>
            <a:r>
              <a:rPr lang="ar-SA" sz="3000" dirty="0" err="1"/>
              <a:t>الانسولين</a:t>
            </a:r>
            <a:r>
              <a:rPr lang="ar-SA" sz="3000" dirty="0"/>
              <a:t> وهو </a:t>
            </a:r>
            <a:r>
              <a:rPr lang="ar-SA" sz="3000" dirty="0" err="1"/>
              <a:t>عبارى</a:t>
            </a:r>
            <a:r>
              <a:rPr lang="ar-SA" sz="3000" dirty="0"/>
              <a:t> عن سلسلتين</a:t>
            </a:r>
          </a:p>
          <a:p>
            <a:pPr>
              <a:buNone/>
            </a:pPr>
            <a:r>
              <a:rPr lang="ar-SA" sz="3000" dirty="0"/>
              <a:t> من الأحماض </a:t>
            </a:r>
            <a:r>
              <a:rPr lang="ar-SA" sz="3000" dirty="0" err="1"/>
              <a:t>الأمينية</a:t>
            </a:r>
            <a:r>
              <a:rPr lang="ar-SA" sz="3000" dirty="0"/>
              <a:t> </a:t>
            </a:r>
            <a:r>
              <a:rPr lang="ar-SA" sz="3000" dirty="0" err="1"/>
              <a:t>تتالف</a:t>
            </a:r>
            <a:r>
              <a:rPr lang="ar-SA" sz="3000" dirty="0"/>
              <a:t> السلسلة </a:t>
            </a:r>
          </a:p>
          <a:p>
            <a:pPr>
              <a:buNone/>
            </a:pPr>
            <a:r>
              <a:rPr lang="ar-SA" sz="3000" dirty="0"/>
              <a:t>الأولى من 21 حامض </a:t>
            </a:r>
            <a:r>
              <a:rPr lang="ar-SA" sz="3000" dirty="0" err="1"/>
              <a:t>اميني</a:t>
            </a:r>
            <a:r>
              <a:rPr lang="ar-SA" sz="3000" dirty="0"/>
              <a:t> </a:t>
            </a:r>
            <a:r>
              <a:rPr lang="ar-SA" sz="3000" dirty="0" err="1"/>
              <a:t>والاخرى</a:t>
            </a:r>
            <a:endParaRPr lang="ar-SA" sz="3000" dirty="0"/>
          </a:p>
          <a:p>
            <a:pPr>
              <a:buNone/>
            </a:pPr>
            <a:r>
              <a:rPr lang="ar-SA" sz="3000" dirty="0"/>
              <a:t> من 30 حامض </a:t>
            </a:r>
            <a:r>
              <a:rPr lang="ar-SA" sz="3000" dirty="0" err="1"/>
              <a:t>اميني</a:t>
            </a:r>
            <a:r>
              <a:rPr lang="ar-SA" sz="3000" dirty="0"/>
              <a:t> ترتبط السلسلتين </a:t>
            </a:r>
          </a:p>
          <a:p>
            <a:pPr>
              <a:buNone/>
            </a:pPr>
            <a:r>
              <a:rPr lang="ar-SA" sz="3000" dirty="0"/>
              <a:t>بروابط </a:t>
            </a:r>
            <a:r>
              <a:rPr lang="en-US" sz="3000" dirty="0"/>
              <a:t>S-S</a:t>
            </a:r>
            <a:r>
              <a:rPr lang="ar-SA" sz="3000" dirty="0"/>
              <a:t> وتسبب الالتواء</a:t>
            </a:r>
          </a:p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357422" y="357166"/>
            <a:ext cx="3935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تقسيم البروتينات</a:t>
            </a:r>
          </a:p>
        </p:txBody>
      </p:sp>
      <p:pic>
        <p:nvPicPr>
          <p:cNvPr id="5" name="صورة 4" descr="270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143380"/>
            <a:ext cx="3571900" cy="2196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 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 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 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1270</Words>
  <Application>Microsoft Office PowerPoint</Application>
  <PresentationFormat>On-screen Show (4:3)</PresentationFormat>
  <Paragraphs>122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سمة Office</vt:lpstr>
      <vt:lpstr>حضري</vt:lpstr>
      <vt:lpstr>1_حضري</vt:lpstr>
      <vt:lpstr>انقلاب</vt:lpstr>
      <vt:lpstr>تدفق</vt:lpstr>
      <vt:lpstr>1_انقلاب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 الببتيدات المهمة</vt:lpstr>
      <vt:lpstr>PowerPoint Presentation</vt:lpstr>
      <vt:lpstr>PowerPoint Presentation</vt:lpstr>
      <vt:lpstr>PowerPoint Presentation</vt:lpstr>
      <vt:lpstr>3- بروتينات مشتقةDeriyed Proteins</vt:lpstr>
      <vt:lpstr>PowerPoint Presentation</vt:lpstr>
      <vt:lpstr>2- بروتينات خيطية أوليفية FibrousProteins</vt:lpstr>
      <vt:lpstr>                                        التركيب البنائي للبروتينات ينقسم إلى أربع أقسام                       1  - التركيب أو البناء الأولي                              Primary structure </vt:lpstr>
      <vt:lpstr>2- التركيب أو البناء الثانوي  Secondary structure </vt:lpstr>
      <vt:lpstr>PowerPoint Presentation</vt:lpstr>
      <vt:lpstr>PowerPoint Presentation</vt:lpstr>
      <vt:lpstr>3-التركيب أو البناء الثالثيTertiary structure</vt:lpstr>
      <vt:lpstr>شكل يوضح أنواع الروابط في البناء الثلاثي</vt:lpstr>
      <vt:lpstr>4-التركيب أو البناء الرباعي  Quaternary structure </vt:lpstr>
      <vt:lpstr>PowerPoint Presentation</vt:lpstr>
      <vt:lpstr>شكل يوضح التركيب البنائي للبروتينات</vt:lpstr>
      <vt:lpstr>PowerPoint Presentation</vt:lpstr>
      <vt:lpstr>شكل يوضح التخريب في شكل البروتين بفعل الاحماض والقواعد القوية</vt:lpstr>
      <vt:lpstr>أهم التغيرات التي تحدث للبروتين عند حدوث الإفساد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الببتيدات PEPTIDES</dc:title>
  <dc:creator>توتي</dc:creator>
  <cp:lastModifiedBy>Unknown User</cp:lastModifiedBy>
  <cp:revision>53</cp:revision>
  <dcterms:created xsi:type="dcterms:W3CDTF">2009-12-25T19:26:46Z</dcterms:created>
  <dcterms:modified xsi:type="dcterms:W3CDTF">2019-02-23T17:44:24Z</dcterms:modified>
</cp:coreProperties>
</file>